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ppt/tags/tag74.xml" ContentType="application/vnd.openxmlformats-officedocument.presentationml.tags+xml"/>
  <Override PartName="/ppt/notesSlides/notesSlide12.xml" ContentType="application/vnd.openxmlformats-officedocument.presentationml.notesSlide+xml"/>
  <Override PartName="/ppt/tags/tag75.xml" ContentType="application/vnd.openxmlformats-officedocument.presentationml.tags+xml"/>
  <Override PartName="/ppt/notesSlides/notesSlide13.xml" ContentType="application/vnd.openxmlformats-officedocument.presentationml.notesSlide+xml"/>
  <Override PartName="/ppt/tags/tag76.xml" ContentType="application/vnd.openxmlformats-officedocument.presentationml.tags+xml"/>
  <Override PartName="/ppt/notesSlides/notesSlide14.xml" ContentType="application/vnd.openxmlformats-officedocument.presentationml.notesSlide+xml"/>
  <Override PartName="/ppt/tags/tag77.xml" ContentType="application/vnd.openxmlformats-officedocument.presentationml.tags+xml"/>
  <Override PartName="/ppt/notesSlides/notesSlide15.xml" ContentType="application/vnd.openxmlformats-officedocument.presentationml.notesSlide+xml"/>
  <Override PartName="/ppt/tags/tag78.xml" ContentType="application/vnd.openxmlformats-officedocument.presentationml.tags+xml"/>
  <Override PartName="/ppt/notesSlides/notesSlide16.xml" ContentType="application/vnd.openxmlformats-officedocument.presentationml.notesSlide+xml"/>
  <Override PartName="/ppt/tags/tag79.xml" ContentType="application/vnd.openxmlformats-officedocument.presentationml.tags+xml"/>
  <Override PartName="/ppt/notesSlides/notesSlide17.xml" ContentType="application/vnd.openxmlformats-officedocument.presentationml.notesSlide+xml"/>
  <Override PartName="/ppt/tags/tag80.xml" ContentType="application/vnd.openxmlformats-officedocument.presentationml.tags+xml"/>
  <Override PartName="/ppt/notesSlides/notesSlide18.xml" ContentType="application/vnd.openxmlformats-officedocument.presentationml.notesSlide+xml"/>
  <Override PartName="/ppt/tags/tag81.xml" ContentType="application/vnd.openxmlformats-officedocument.presentationml.tags+xml"/>
  <Override PartName="/ppt/notesSlides/notesSlide19.xml" ContentType="application/vnd.openxmlformats-officedocument.presentationml.notesSlide+xml"/>
  <Override PartName="/ppt/tags/tag82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6" r:id="rId4"/>
    <p:sldId id="267" r:id="rId5"/>
    <p:sldId id="268" r:id="rId6"/>
    <p:sldId id="269" r:id="rId7"/>
    <p:sldId id="285" r:id="rId8"/>
    <p:sldId id="273" r:id="rId9"/>
    <p:sldId id="274" r:id="rId10"/>
    <p:sldId id="276" r:id="rId11"/>
    <p:sldId id="277" r:id="rId12"/>
    <p:sldId id="278" r:id="rId13"/>
    <p:sldId id="279" r:id="rId14"/>
    <p:sldId id="284" r:id="rId15"/>
    <p:sldId id="280" r:id="rId16"/>
    <p:sldId id="281" r:id="rId17"/>
    <p:sldId id="271" r:id="rId18"/>
    <p:sldId id="282" r:id="rId19"/>
    <p:sldId id="263" r:id="rId20"/>
    <p:sldId id="264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440"/>
    <a:srgbClr val="E7F2F8"/>
    <a:srgbClr val="A9CFE3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76393" autoAdjust="0"/>
  </p:normalViewPr>
  <p:slideViewPr>
    <p:cSldViewPr snapToGrid="0">
      <p:cViewPr varScale="1">
        <p:scale>
          <a:sx n="65" d="100"/>
          <a:sy n="65" d="100"/>
        </p:scale>
        <p:origin x="700" y="32"/>
      </p:cViewPr>
      <p:guideLst>
        <p:guide orient="horz" pos="209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2022/5/14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30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490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242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195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16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7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558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825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046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841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52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047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88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67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976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55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2022/5/14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53"/>
          <p:cNvPicPr>
            <a:picLocks noChangeAspect="1"/>
          </p:cNvPicPr>
          <p:nvPr/>
        </p:nvPicPr>
        <p:blipFill>
          <a:blip r:embed="rId4"/>
          <a:srcRect t="22591" b="13766"/>
          <a:stretch>
            <a:fillRect/>
          </a:stretch>
        </p:blipFill>
        <p:spPr>
          <a:xfrm>
            <a:off x="4445" y="2172970"/>
            <a:ext cx="7863205" cy="50044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79761" y="2095969"/>
            <a:ext cx="6977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zh-CN" sz="3200" kern="10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  <a:cs typeface="Times New Roman" panose="02020603050405020304" pitchFamily="18" charset="0"/>
              </a:rPr>
              <a:t>面向多任务点的无人艇协同路径规划与跟踪控制方法研究</a:t>
            </a:r>
            <a:endParaRPr lang="en-US" altLang="zh-CN" sz="32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32437" y="3607936"/>
            <a:ext cx="2352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指导老师</a:t>
            </a:r>
            <a:r>
              <a:rPr lang="en-US" altLang="zh-CN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: </a:t>
            </a:r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姚鹏</a:t>
            </a:r>
            <a:endParaRPr lang="en-US" altLang="zh-CN" sz="20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汇报人</a:t>
            </a:r>
            <a:r>
              <a:rPr lang="en-US" altLang="zh-CN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: </a:t>
            </a:r>
            <a:r>
              <a:rPr lang="zh-CN" altLang="en-US" sz="20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张克明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无人艇物理模型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DAE20E-D8DA-6E1B-3A0A-BFCDFC6C8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03" y="1187335"/>
            <a:ext cx="3588593" cy="2738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91DC6-DA1A-79A3-1B0A-27E572EB5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99" y="3926305"/>
            <a:ext cx="4157140" cy="23743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8C14D1-5A29-E741-E403-75EB653DA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969" y="1184010"/>
            <a:ext cx="7087406" cy="259478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69E5312-BAC5-BF53-162A-A7F7B59B30B0}"/>
              </a:ext>
            </a:extLst>
          </p:cNvPr>
          <p:cNvSpPr txBox="1"/>
          <p:nvPr/>
        </p:nvSpPr>
        <p:spPr>
          <a:xfrm>
            <a:off x="6182159" y="3978698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将微分方程整理为状态空间表达形式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44195C-FFBB-4431-6E68-2A4682B12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307" y="4348030"/>
            <a:ext cx="3178383" cy="16872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60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6EE25F-79AF-1222-7708-D70103BF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94" y="1515088"/>
            <a:ext cx="11837008" cy="45404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64B599-DCF5-0E0E-AFAA-45EFFA1DAA26}"/>
              </a:ext>
            </a:extLst>
          </p:cNvPr>
          <p:cNvSpPr txBox="1"/>
          <p:nvPr/>
        </p:nvSpPr>
        <p:spPr>
          <a:xfrm>
            <a:off x="5168766" y="24448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A8A397-32BF-6812-5BFA-FC5D91CFA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383" y="802429"/>
            <a:ext cx="3178383" cy="16872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D9D5043-A334-1AA5-C991-9D8712E7C659}"/>
              </a:ext>
            </a:extLst>
          </p:cNvPr>
          <p:cNvSpPr txBox="1"/>
          <p:nvPr/>
        </p:nvSpPr>
        <p:spPr>
          <a:xfrm>
            <a:off x="9070463" y="1025881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无人艇的各个输出量</a:t>
            </a:r>
            <a:r>
              <a:rPr lang="en-US" altLang="zh-CN" dirty="0"/>
              <a:t>/</a:t>
            </a:r>
            <a:r>
              <a:rPr lang="zh-CN" altLang="en-US" dirty="0"/>
              <a:t>状态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A1A883-BCAB-6779-6873-A4FB3700CB14}"/>
              </a:ext>
            </a:extLst>
          </p:cNvPr>
          <p:cNvSpPr txBox="1"/>
          <p:nvPr/>
        </p:nvSpPr>
        <p:spPr>
          <a:xfrm>
            <a:off x="4950374" y="24448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动力学方程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无人艇物理模型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577C19-AEF4-BD23-D88A-3FAB22F2387C}"/>
              </a:ext>
            </a:extLst>
          </p:cNvPr>
          <p:cNvSpPr txBox="1"/>
          <p:nvPr/>
        </p:nvSpPr>
        <p:spPr>
          <a:xfrm>
            <a:off x="8333043" y="5266260"/>
            <a:ext cx="1474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运动学方程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9DBBE1-5E96-C364-D187-6B4F688F8C55}"/>
              </a:ext>
            </a:extLst>
          </p:cNvPr>
          <p:cNvSpPr txBox="1"/>
          <p:nvPr/>
        </p:nvSpPr>
        <p:spPr>
          <a:xfrm>
            <a:off x="1219201" y="369693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对输入进行物理约束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59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85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ADRC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自抗扰控制器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AFE2E5-6F5E-8C42-0FEA-88255B71FD76}"/>
              </a:ext>
            </a:extLst>
          </p:cNvPr>
          <p:cNvSpPr txBox="1"/>
          <p:nvPr/>
        </p:nvSpPr>
        <p:spPr>
          <a:xfrm>
            <a:off x="1188726" y="1841978"/>
            <a:ext cx="1057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问题一</a:t>
            </a:r>
            <a:r>
              <a:rPr lang="en-US" altLang="zh-CN" dirty="0"/>
              <a:t>: </a:t>
            </a:r>
            <a:r>
              <a:rPr lang="zh-CN" altLang="en-US" dirty="0"/>
              <a:t>无人艇实际输入是左右推进器推力</a:t>
            </a:r>
            <a:r>
              <a:rPr lang="en-US" altLang="zh-CN" dirty="0"/>
              <a:t>, </a:t>
            </a:r>
            <a:r>
              <a:rPr lang="zh-CN" altLang="en-US" dirty="0"/>
              <a:t>与输出耦合</a:t>
            </a:r>
            <a:r>
              <a:rPr lang="en-US" altLang="zh-CN" dirty="0"/>
              <a:t>. </a:t>
            </a:r>
            <a:r>
              <a:rPr lang="zh-CN" altLang="en-US" dirty="0"/>
              <a:t>另外需要引入物理约束使控制信号在合理区间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4BB1C5-45FC-CC64-98ED-6EFEF7BAC1CB}"/>
              </a:ext>
            </a:extLst>
          </p:cNvPr>
          <p:cNvSpPr txBox="1"/>
          <p:nvPr/>
        </p:nvSpPr>
        <p:spPr>
          <a:xfrm>
            <a:off x="1170039" y="1287980"/>
            <a:ext cx="687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基本思路</a:t>
            </a:r>
            <a:r>
              <a:rPr lang="en-US" altLang="zh-CN" dirty="0"/>
              <a:t>: </a:t>
            </a:r>
            <a:r>
              <a:rPr lang="zh-CN" altLang="en-US" dirty="0"/>
              <a:t>调整无人艇的左右推进器推力</a:t>
            </a:r>
            <a:r>
              <a:rPr lang="en-US" altLang="zh-CN" dirty="0"/>
              <a:t>, </a:t>
            </a:r>
            <a:r>
              <a:rPr lang="zh-CN" altLang="en-US" dirty="0"/>
              <a:t>控制无人艇船速和角度</a:t>
            </a: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77670427-77F2-5BCB-01D0-3FA9482945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93CD2D9-A65A-518F-8CD5-4DD9E952A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7" y="2238177"/>
            <a:ext cx="4143670" cy="150468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88F2E71-E453-6855-DC14-28080F5DA8D3}"/>
              </a:ext>
            </a:extLst>
          </p:cNvPr>
          <p:cNvSpPr txBox="1"/>
          <p:nvPr/>
        </p:nvSpPr>
        <p:spPr>
          <a:xfrm>
            <a:off x="1188726" y="3613193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给定值以 总推力 </a:t>
            </a:r>
            <a:r>
              <a:rPr lang="en-US" altLang="zh-CN" dirty="0"/>
              <a:t>τ1 </a:t>
            </a:r>
            <a:r>
              <a:rPr lang="zh-CN" altLang="en-US" dirty="0"/>
              <a:t>和 转矩 </a:t>
            </a:r>
            <a:r>
              <a:rPr lang="en-US" altLang="zh-CN" dirty="0"/>
              <a:t>τ2 </a:t>
            </a:r>
            <a:r>
              <a:rPr lang="zh-CN" altLang="en-US" dirty="0"/>
              <a:t>的形式 </a:t>
            </a:r>
            <a:r>
              <a:rPr lang="en-US" altLang="zh-CN" dirty="0"/>
              <a:t>, </a:t>
            </a:r>
            <a:r>
              <a:rPr lang="zh-CN" altLang="en-US" dirty="0"/>
              <a:t>通过解算方程实现控制信号解耦</a:t>
            </a:r>
            <a:r>
              <a:rPr lang="en-US" altLang="zh-CN" dirty="0"/>
              <a:t>. </a:t>
            </a:r>
            <a:r>
              <a:rPr lang="zh-CN" altLang="en-US" dirty="0"/>
              <a:t>进行实际约束后再还原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161D143-9EE0-1195-F006-1943DF23D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39" y="4048276"/>
            <a:ext cx="5742620" cy="26722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BE1CAD-41AA-01B5-F752-D0DEBCF5D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989" y="4014318"/>
            <a:ext cx="4077940" cy="2752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892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4A8A397-32BF-6812-5BFA-FC5D91CFA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035" y="2295017"/>
            <a:ext cx="3178383" cy="16872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85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ADRC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自抗扰控制器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6C7EF6-236D-698D-A6EC-5DD6A341202B}"/>
              </a:ext>
            </a:extLst>
          </p:cNvPr>
          <p:cNvSpPr txBox="1"/>
          <p:nvPr/>
        </p:nvSpPr>
        <p:spPr>
          <a:xfrm>
            <a:off x="1170039" y="1908793"/>
            <a:ext cx="900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问题二</a:t>
            </a:r>
            <a:r>
              <a:rPr lang="en-US" altLang="zh-CN" dirty="0"/>
              <a:t>: </a:t>
            </a:r>
            <a:r>
              <a:rPr lang="zh-CN" altLang="en-US" dirty="0"/>
              <a:t>非线性系统控制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总扰动思想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通过状态观测抵消扰动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使系统表现接近标准型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98C149D-E05E-A203-E82B-C1A87E63772E}"/>
              </a:ext>
            </a:extLst>
          </p:cNvPr>
          <p:cNvCxnSpPr/>
          <p:nvPr/>
        </p:nvCxnSpPr>
        <p:spPr>
          <a:xfrm>
            <a:off x="7426315" y="3138662"/>
            <a:ext cx="12290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44BB1C5-45FC-CC64-98ED-6EFEF7BAC1CB}"/>
              </a:ext>
            </a:extLst>
          </p:cNvPr>
          <p:cNvSpPr txBox="1"/>
          <p:nvPr/>
        </p:nvSpPr>
        <p:spPr>
          <a:xfrm>
            <a:off x="1170039" y="1287980"/>
            <a:ext cx="687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基本思路</a:t>
            </a:r>
            <a:r>
              <a:rPr lang="en-US" altLang="zh-CN" dirty="0"/>
              <a:t>: </a:t>
            </a:r>
            <a:r>
              <a:rPr lang="zh-CN" altLang="en-US" dirty="0"/>
              <a:t>调整无人艇的左右推进器推力</a:t>
            </a:r>
            <a:r>
              <a:rPr lang="en-US" altLang="zh-CN" dirty="0"/>
              <a:t>, </a:t>
            </a:r>
            <a:r>
              <a:rPr lang="zh-CN" altLang="en-US" dirty="0"/>
              <a:t>控制无人艇船速和角度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8BB567E-BBB8-1BFF-4A40-6731EFFEA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603" y="3929174"/>
            <a:ext cx="5009265" cy="27893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A648B1-3F3D-6720-694C-BAA8C7540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66" y="2470892"/>
            <a:ext cx="3882963" cy="133554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0E50872-FC7B-3A89-1F7A-CBA39BFD6181}"/>
              </a:ext>
            </a:extLst>
          </p:cNvPr>
          <p:cNvCxnSpPr>
            <a:cxnSpLocks/>
          </p:cNvCxnSpPr>
          <p:nvPr/>
        </p:nvCxnSpPr>
        <p:spPr>
          <a:xfrm>
            <a:off x="3590003" y="3138662"/>
            <a:ext cx="12290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395045D-3ECD-92F9-62B6-4DF0A401B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8712" y="2373008"/>
            <a:ext cx="1809726" cy="15313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43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85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ADRC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自抗扰控制器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6C7EF6-236D-698D-A6EC-5DD6A341202B}"/>
              </a:ext>
            </a:extLst>
          </p:cNvPr>
          <p:cNvSpPr txBox="1"/>
          <p:nvPr/>
        </p:nvSpPr>
        <p:spPr>
          <a:xfrm>
            <a:off x="1170039" y="1908793"/>
            <a:ext cx="900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问题二</a:t>
            </a:r>
            <a:r>
              <a:rPr lang="en-US" altLang="zh-CN" dirty="0"/>
              <a:t>: </a:t>
            </a:r>
            <a:r>
              <a:rPr lang="zh-CN" altLang="en-US" dirty="0"/>
              <a:t>非线性系统控制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总扰动思想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通过状态观测抵消扰动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使系统表现接近标准型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4BB1C5-45FC-CC64-98ED-6EFEF7BAC1CB}"/>
              </a:ext>
            </a:extLst>
          </p:cNvPr>
          <p:cNvSpPr txBox="1"/>
          <p:nvPr/>
        </p:nvSpPr>
        <p:spPr>
          <a:xfrm>
            <a:off x="1170039" y="1287980"/>
            <a:ext cx="687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基本思路</a:t>
            </a:r>
            <a:r>
              <a:rPr lang="en-US" altLang="zh-CN" dirty="0"/>
              <a:t>: </a:t>
            </a:r>
            <a:r>
              <a:rPr lang="zh-CN" altLang="en-US" dirty="0"/>
              <a:t>调整无人艇的左右推进器推力</a:t>
            </a:r>
            <a:r>
              <a:rPr lang="en-US" altLang="zh-CN" dirty="0"/>
              <a:t>, </a:t>
            </a:r>
            <a:r>
              <a:rPr lang="zh-CN" altLang="en-US" dirty="0"/>
              <a:t>控制无人艇船速和角度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1C3D388-EC9D-5784-1AC7-5C5BCD770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56" b="17924"/>
          <a:stretch/>
        </p:blipFill>
        <p:spPr>
          <a:xfrm>
            <a:off x="391883" y="2992853"/>
            <a:ext cx="11602046" cy="29068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4E419C-F764-4925-699B-50404C1BF9C9}"/>
              </a:ext>
            </a:extLst>
          </p:cNvPr>
          <p:cNvSpPr txBox="1"/>
          <p:nvPr/>
        </p:nvSpPr>
        <p:spPr>
          <a:xfrm>
            <a:off x="1170039" y="2557411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非线性</a:t>
            </a:r>
            <a:r>
              <a:rPr lang="en-US" altLang="zh-CN" dirty="0"/>
              <a:t>ADRC</a:t>
            </a:r>
            <a:r>
              <a:rPr lang="zh-CN" altLang="en-US" dirty="0"/>
              <a:t>控制回路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40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85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系统总体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E49205-B71B-3E2A-F52E-9D402EA3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30" y="1274261"/>
            <a:ext cx="11506940" cy="4568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95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85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系统总体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7D2476C3-3650-097F-E3E6-8DA9830D3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96" y="86945"/>
            <a:ext cx="4682219" cy="351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84B55D-61F4-A394-E74E-B110BBA78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85" y="3515216"/>
            <a:ext cx="8973011" cy="29846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2F9C30-58ED-16B4-7BB8-0FA2CFC5C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935" y="1134707"/>
            <a:ext cx="2140372" cy="1887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3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04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存在的问题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2039E8-0FEC-E326-6D45-A3CE89AD2099}"/>
              </a:ext>
            </a:extLst>
          </p:cNvPr>
          <p:cNvSpPr txBox="1"/>
          <p:nvPr/>
        </p:nvSpPr>
        <p:spPr>
          <a:xfrm>
            <a:off x="8113499" y="587719"/>
            <a:ext cx="38175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SOM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路径规划有待增强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增加节点数目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扩大障碍物判定区域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8FE6A8-4557-99A3-3F69-F3053F3B6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4" y="3175725"/>
            <a:ext cx="5670841" cy="34799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7DCA27-09D4-60FA-A4F9-A532BBF5A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605" y="202296"/>
            <a:ext cx="3903646" cy="34113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7E7B-D3F1-76C5-4AA9-FFE777BD5B5E}"/>
              </a:ext>
            </a:extLst>
          </p:cNvPr>
          <p:cNvSpPr txBox="1"/>
          <p:nvPr/>
        </p:nvSpPr>
        <p:spPr>
          <a:xfrm>
            <a:off x="4496122" y="4651950"/>
            <a:ext cx="51809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平滑路径点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权衡平滑性和对位置的精度需求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希望插样平滑后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,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路径点尽可能均匀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,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间距相等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.</a:t>
            </a:r>
          </a:p>
          <a:p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根据路径点之间的距离调整 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B-Spline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算法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85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04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存在的问题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2039E8-0FEC-E326-6D45-A3CE89AD2099}"/>
              </a:ext>
            </a:extLst>
          </p:cNvPr>
          <p:cNvSpPr txBox="1"/>
          <p:nvPr/>
        </p:nvSpPr>
        <p:spPr>
          <a:xfrm>
            <a:off x="1439478" y="1450568"/>
            <a:ext cx="6891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ADRC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参数整定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: </a:t>
            </a:r>
          </a:p>
          <a:p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兼顾实际系统</a:t>
            </a:r>
            <a:r>
              <a:rPr lang="zh-CN" altLang="en-US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物理约束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和</a:t>
            </a:r>
            <a:r>
              <a:rPr lang="zh-CN" altLang="en-US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规划需求</a:t>
            </a:r>
            <a:r>
              <a:rPr lang="en-US" altLang="zh-CN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 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(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路线复杂程度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,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船速要求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F759A1-1D59-82DD-ACD7-7CD219D56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478" y="2496391"/>
            <a:ext cx="8998412" cy="31434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2422F2-F873-7291-1336-08D36FA3ECD0}"/>
              </a:ext>
            </a:extLst>
          </p:cNvPr>
          <p:cNvSpPr txBox="1"/>
          <p:nvPr/>
        </p:nvSpPr>
        <p:spPr>
          <a:xfrm>
            <a:off x="1439478" y="5762296"/>
            <a:ext cx="8776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路径跟踪算法需要进一步完善补充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,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例如引入船速主动调整的策略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457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94175" y="1905635"/>
            <a:ext cx="4939665" cy="0"/>
          </a:xfrm>
          <a:prstGeom prst="line">
            <a:avLst/>
          </a:prstGeom>
          <a:ln>
            <a:solidFill>
              <a:srgbClr val="4B413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152"/>
          <p:cNvPicPr>
            <a:picLocks noChangeAspect="1"/>
          </p:cNvPicPr>
          <p:nvPr/>
        </p:nvPicPr>
        <p:blipFill>
          <a:blip r:embed="rId4"/>
          <a:srcRect t="25944" r="759" b="10236"/>
          <a:stretch>
            <a:fillRect/>
          </a:stretch>
        </p:blipFill>
        <p:spPr>
          <a:xfrm>
            <a:off x="2665095" y="263525"/>
            <a:ext cx="3442970" cy="22148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60395" y="2892425"/>
            <a:ext cx="6293485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2022.4.7-2022.4.15</a:t>
            </a:r>
            <a:r>
              <a:rPr lang="zh-CN" altLang="en-US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：完成剩余功能</a:t>
            </a:r>
            <a:r>
              <a:rPr lang="en-US" altLang="zh-CN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调整改进算法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2022.4.15-2022.5.1</a:t>
            </a:r>
            <a:r>
              <a:rPr lang="zh-CN" altLang="en-US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：撰写论文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2022.5.1-2022.5.7</a:t>
            </a:r>
            <a:r>
              <a:rPr lang="zh-CN" altLang="en-US" sz="1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Calibri" panose="020F0502020204030204" charset="0"/>
              </a:rPr>
              <a:t>：论文修改，材料整理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91876" y="1089075"/>
            <a:ext cx="2838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05 </a:t>
            </a:r>
            <a:r>
              <a:rPr lang="zh-CN" altLang="en-US" sz="36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未来计划</a:t>
            </a:r>
            <a:endParaRPr lang="zh-CN" altLang="en-US" sz="36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4"/>
          <a:srcRect t="25944" r="759" b="10236"/>
          <a:stretch>
            <a:fillRect/>
          </a:stretch>
        </p:blipFill>
        <p:spPr>
          <a:xfrm>
            <a:off x="-1105535" y="2787650"/>
            <a:ext cx="7306310" cy="4699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10175" y="522605"/>
            <a:ext cx="1771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F444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11775" y="1179195"/>
            <a:ext cx="1350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400">
                <a:solidFill>
                  <a:srgbClr val="4F4440"/>
                </a:solidFill>
                <a:latin typeface="Calibri" panose="020F0502020204030204" charset="0"/>
                <a:cs typeface="Calibri" panose="020F0502020204030204" charset="0"/>
              </a:rPr>
              <a:t>Contents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15765" y="2143590"/>
            <a:ext cx="5128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01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研究内容与预期目标</a:t>
            </a:r>
            <a:endParaRPr lang="en-US" altLang="zh-CN" sz="2400" spc="3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已完成内容及完成情况</a:t>
            </a: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03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关键问题及其解决途径</a:t>
            </a: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04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存在的问题</a:t>
            </a:r>
            <a:endParaRPr lang="en-US" altLang="zh-CN" sz="2400" spc="3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05 </a:t>
            </a:r>
            <a:r>
              <a:rPr lang="zh-CN" altLang="en-US" sz="2400" spc="3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未来时间安排</a:t>
            </a:r>
          </a:p>
          <a:p>
            <a:endParaRPr lang="zh-CN" altLang="en-US" sz="24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24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zh-CN" altLang="en-US" sz="2400" dirty="0">
              <a:solidFill>
                <a:srgbClr val="4F444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53"/>
          <p:cNvPicPr>
            <a:picLocks noChangeAspect="1"/>
          </p:cNvPicPr>
          <p:nvPr/>
        </p:nvPicPr>
        <p:blipFill>
          <a:blip r:embed="rId4"/>
          <a:srcRect t="22591" b="13766"/>
          <a:stretch>
            <a:fillRect/>
          </a:stretch>
        </p:blipFill>
        <p:spPr>
          <a:xfrm>
            <a:off x="-139700" y="2212299"/>
            <a:ext cx="7863205" cy="50044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68495" y="2541905"/>
            <a:ext cx="3255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F44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感谢观看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96490" y="3655408"/>
            <a:ext cx="401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solidFill>
                  <a:srgbClr val="4F4440"/>
                </a:solidFill>
                <a:latin typeface="Calibri" panose="020F0502020204030204" charset="0"/>
                <a:cs typeface="Calibri" panose="020F0502020204030204" charset="0"/>
              </a:rPr>
              <a:t>请各位老师批评指正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4"/>
          <a:srcRect t="25944" r="759" b="10236"/>
          <a:stretch>
            <a:fillRect/>
          </a:stretch>
        </p:blipFill>
        <p:spPr>
          <a:xfrm>
            <a:off x="-322580" y="2891155"/>
            <a:ext cx="7306310" cy="4699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01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研究内容与预期目标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1F3E10-905C-5B48-929E-DFE3A8384952}"/>
              </a:ext>
            </a:extLst>
          </p:cNvPr>
          <p:cNvSpPr txBox="1"/>
          <p:nvPr/>
        </p:nvSpPr>
        <p:spPr>
          <a:xfrm>
            <a:off x="4408371" y="1270337"/>
            <a:ext cx="67979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dirty="0"/>
              <a:t>本</a:t>
            </a:r>
            <a:r>
              <a:rPr lang="zh-CN" altLang="zh-CN" dirty="0"/>
              <a:t>研究面向多任务点的无人艇协同路径规划与跟踪控制方法</a:t>
            </a:r>
            <a:r>
              <a:rPr lang="en-US" altLang="zh-CN" dirty="0"/>
              <a:t>.</a:t>
            </a:r>
            <a:br>
              <a:rPr lang="en-US" altLang="zh-CN" dirty="0"/>
            </a:br>
            <a:endParaRPr lang="en-US" altLang="zh-CN" dirty="0"/>
          </a:p>
          <a:p>
            <a:pPr indent="266700" algn="just"/>
            <a:r>
              <a:rPr lang="zh-CN" altLang="zh-CN" b="1" dirty="0"/>
              <a:t>路径规划</a:t>
            </a:r>
            <a:r>
              <a:rPr lang="zh-CN" altLang="zh-CN" dirty="0"/>
              <a:t>是实现无人艇自主航行的一种关键技术。传统的路径规划方法忽视了多任务点约束，但该类约束在水质采样等任务中不可忽视。</a:t>
            </a:r>
            <a:endParaRPr lang="en-US" altLang="zh-CN" dirty="0"/>
          </a:p>
          <a:p>
            <a:pPr indent="266700" algn="just"/>
            <a:r>
              <a:rPr lang="zh-CN" altLang="en-US" dirty="0"/>
              <a:t>多艘无人艇构成</a:t>
            </a:r>
            <a:r>
              <a:rPr lang="zh-CN" altLang="en-US" b="1" dirty="0"/>
              <a:t>协同系统</a:t>
            </a:r>
            <a:r>
              <a:rPr lang="zh-CN" altLang="en-US" dirty="0"/>
              <a:t>进行作业。</a:t>
            </a:r>
            <a:endParaRPr lang="en-US" altLang="zh-CN" dirty="0"/>
          </a:p>
          <a:p>
            <a:pPr indent="266700" algn="just"/>
            <a:r>
              <a:rPr lang="zh-CN" altLang="zh-CN" dirty="0"/>
              <a:t>此外，无人艇还需</a:t>
            </a:r>
            <a:r>
              <a:rPr lang="zh-CN" altLang="zh-CN" b="1" dirty="0"/>
              <a:t>精确跟踪</a:t>
            </a:r>
            <a:r>
              <a:rPr lang="zh-CN" altLang="zh-CN" dirty="0"/>
              <a:t>规划的路径以完成任务，而水流、风等扰动会大大影响控制精度。</a:t>
            </a:r>
          </a:p>
          <a:p>
            <a:endParaRPr lang="en-US" altLang="zh-CN" dirty="0"/>
          </a:p>
          <a:p>
            <a:r>
              <a:rPr lang="zh-CN" altLang="en-US" dirty="0"/>
              <a:t>本研究预期目标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 </a:t>
            </a:r>
            <a:r>
              <a:rPr lang="zh-CN" altLang="zh-CN" dirty="0"/>
              <a:t>将任务点分配给相应的无人艇，实现多无人艇任务分配；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利用改进的自组织映射神经网络</a:t>
            </a:r>
            <a:r>
              <a:rPr lang="en-US" altLang="zh-CN" dirty="0"/>
              <a:t>(SOM)</a:t>
            </a:r>
            <a:r>
              <a:rPr lang="zh-CN" altLang="zh-CN" dirty="0"/>
              <a:t>方法，确定各无人艇对分配任务点的最优访问顺序，同时可安全躲避障碍物；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zh-CN" dirty="0"/>
              <a:t>对规划路径进行平滑处理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zh-CN" dirty="0"/>
              <a:t>利用自抗扰控制方法实现无人艇对规划路径的精准跟踪；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zh-CN" dirty="0"/>
              <a:t>搭建</a:t>
            </a:r>
            <a:r>
              <a:rPr lang="en-US" altLang="zh-CN" dirty="0"/>
              <a:t>unity3D</a:t>
            </a:r>
            <a:r>
              <a:rPr lang="zh-CN" altLang="zh-CN" dirty="0"/>
              <a:t>虚拟仿真场景并进行验证。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27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4"/>
          <a:srcRect t="25944" r="759" b="10236"/>
          <a:stretch>
            <a:fillRect/>
          </a:stretch>
        </p:blipFill>
        <p:spPr>
          <a:xfrm>
            <a:off x="-322580" y="2891155"/>
            <a:ext cx="7306310" cy="4699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01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研究内容与预期目标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AA9E8C-01BF-5B59-953C-E397ADF3F4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62" y="1036499"/>
            <a:ext cx="9540335" cy="5793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92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地图构建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4E9A7CAE-D98D-072D-4889-151727288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1660" y="1556086"/>
            <a:ext cx="4176713" cy="4176713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A3C5A13B-0EF7-17AB-5DB3-1FC066BE6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0429" y="1404014"/>
            <a:ext cx="4379913" cy="43799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70B99D7-6E32-5A7B-BE11-9244DA2BD1B9}"/>
              </a:ext>
            </a:extLst>
          </p:cNvPr>
          <p:cNvSpPr txBox="1"/>
          <p:nvPr/>
        </p:nvSpPr>
        <p:spPr>
          <a:xfrm>
            <a:off x="6739564" y="850925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二值化</a:t>
            </a:r>
            <a:r>
              <a:rPr lang="en-US" altLang="zh-CN" dirty="0"/>
              <a:t>, </a:t>
            </a:r>
            <a:r>
              <a:rPr lang="zh-CN" altLang="en-US" dirty="0"/>
              <a:t>随机生成 </a:t>
            </a:r>
            <a:r>
              <a:rPr lang="en-US" altLang="zh-CN" dirty="0"/>
              <a:t>30 </a:t>
            </a:r>
            <a:r>
              <a:rPr lang="zh-CN" altLang="en-US" dirty="0"/>
              <a:t>个任务点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77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任务分配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CFD6A9C-87CD-49E0-99C9-8D5208773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4926" y="1816099"/>
            <a:ext cx="4140201" cy="4140201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E3DF0518-E3FB-EF06-11C9-4856D7B87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6875" y="1816099"/>
            <a:ext cx="4140201" cy="41402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911509-D6E0-2C2A-A210-0B06721151D4}"/>
              </a:ext>
            </a:extLst>
          </p:cNvPr>
          <p:cNvSpPr txBox="1"/>
          <p:nvPr/>
        </p:nvSpPr>
        <p:spPr>
          <a:xfrm>
            <a:off x="7381655" y="124163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30 </a:t>
            </a:r>
            <a:r>
              <a:rPr lang="zh-CN" altLang="en-US" dirty="0"/>
              <a:t>任务点 </a:t>
            </a:r>
            <a:r>
              <a:rPr lang="en-US" altLang="zh-CN" dirty="0"/>
              <a:t>3 </a:t>
            </a:r>
            <a:r>
              <a:rPr lang="zh-CN" altLang="en-US" dirty="0"/>
              <a:t>无人艇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757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路径规划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CFD6A9C-87CD-49E0-99C9-8D5208773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0642" y="1816099"/>
            <a:ext cx="4140201" cy="4140201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ECE0B6F7-8C8C-12C2-C660-35686DC35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4925" y="1816099"/>
            <a:ext cx="4140201" cy="41402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498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平滑路径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A328B2-3986-D59C-96BE-ABA08EE33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254" y="1036499"/>
            <a:ext cx="5213879" cy="52138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32C7DF-263A-2B1E-F3CA-5A98F11FC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181" y="1204376"/>
            <a:ext cx="4805567" cy="3217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407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EFC930-2F9F-E531-4423-D840BDB028F9}"/>
              </a:ext>
            </a:extLst>
          </p:cNvPr>
          <p:cNvSpPr txBox="1"/>
          <p:nvPr/>
        </p:nvSpPr>
        <p:spPr>
          <a:xfrm>
            <a:off x="779206" y="451724"/>
            <a:ext cx="63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02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完成情况 </a:t>
            </a:r>
            <a:r>
              <a:rPr lang="en-US" altLang="zh-CN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– </a:t>
            </a:r>
            <a:r>
              <a:rPr lang="zh-CN" altLang="en-US" sz="3200" dirty="0">
                <a:solidFill>
                  <a:srgbClr val="4F444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平滑路径</a:t>
            </a:r>
            <a:endParaRPr lang="zh-CN" altLang="en-US" sz="32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785E9B-AF6E-CC73-E70E-F41BE7416D51}"/>
              </a:ext>
            </a:extLst>
          </p:cNvPr>
          <p:cNvSpPr txBox="1"/>
          <p:nvPr/>
        </p:nvSpPr>
        <p:spPr>
          <a:xfrm>
            <a:off x="6629708" y="4503174"/>
            <a:ext cx="514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曲线系数 </a:t>
            </a:r>
            <a:r>
              <a:rPr lang="en-US" altLang="zh-CN" dirty="0"/>
              <a:t>N </a:t>
            </a:r>
            <a:r>
              <a:rPr lang="zh-CN" altLang="en-US" dirty="0"/>
              <a:t>通过递归定义</a:t>
            </a:r>
            <a:endParaRPr lang="en-US" altLang="zh-CN" dirty="0"/>
          </a:p>
          <a:p>
            <a:r>
              <a:rPr lang="zh-CN" altLang="en-US" dirty="0"/>
              <a:t>路径规划输出结果</a:t>
            </a:r>
            <a:r>
              <a:rPr lang="en-US" altLang="zh-CN" dirty="0"/>
              <a:t>: </a:t>
            </a:r>
            <a:r>
              <a:rPr lang="zh-CN" altLang="en-US" dirty="0"/>
              <a:t>平滑后的</a:t>
            </a:r>
            <a:r>
              <a:rPr lang="zh-CN" altLang="en-US" b="1" dirty="0"/>
              <a:t>路径点序列</a:t>
            </a:r>
            <a:endParaRPr lang="en-US" altLang="zh-CN" b="1" dirty="0"/>
          </a:p>
          <a:p>
            <a:r>
              <a:rPr lang="en-US" altLang="zh-CN" b="1" dirty="0"/>
              <a:t>[x, y] = C(u),  u</a:t>
            </a:r>
            <a:r>
              <a:rPr lang="zh-CN" altLang="en-US" b="1" dirty="0"/>
              <a:t>∈</a:t>
            </a:r>
            <a:r>
              <a:rPr lang="en-US" altLang="zh-CN" b="1" dirty="0"/>
              <a:t>[0,1]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772986E4-3619-3604-6B16-770D59FBC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086" y="2690812"/>
            <a:ext cx="5757622" cy="38115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E822E5-4486-7DC8-2D4F-BA518DD5F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019" y="1357381"/>
            <a:ext cx="9614668" cy="12373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BB794B-3069-C514-0E09-64D04AB1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08" y="2690812"/>
            <a:ext cx="50482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584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e7d7e43f-0473-4401-905d-1f8d8a332db9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690</Words>
  <Application>Microsoft Office PowerPoint</Application>
  <PresentationFormat>宽屏</PresentationFormat>
  <Paragraphs>95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华文细黑</vt:lpstr>
      <vt:lpstr>思源黑体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张 克明</cp:lastModifiedBy>
  <cp:revision>68</cp:revision>
  <dcterms:created xsi:type="dcterms:W3CDTF">2019-03-31T03:10:00Z</dcterms:created>
  <dcterms:modified xsi:type="dcterms:W3CDTF">2022-05-14T10:01:12Z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